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6"/>
  </p:normalViewPr>
  <p:slideViewPr>
    <p:cSldViewPr snapToGrid="0">
      <p:cViewPr varScale="1">
        <p:scale>
          <a:sx n="140" d="100"/>
          <a:sy n="140" d="100"/>
        </p:scale>
        <p:origin x="840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1008080ba8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1008080ba8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1008080ba8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1008080ba8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1008080ba8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1008080ba8_0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1008080ba8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1008080ba8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4F67CC7A-B63D-F21D-2676-C4E7BA0E4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1008080ba8_0_70:notes">
            <a:extLst>
              <a:ext uri="{FF2B5EF4-FFF2-40B4-BE49-F238E27FC236}">
                <a16:creationId xmlns:a16="http://schemas.microsoft.com/office/drawing/2014/main" id="{4A10385B-CDCB-57FE-0D4C-1E24511AD62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1008080ba8_0_70:notes">
            <a:extLst>
              <a:ext uri="{FF2B5EF4-FFF2-40B4-BE49-F238E27FC236}">
                <a16:creationId xmlns:a16="http://schemas.microsoft.com/office/drawing/2014/main" id="{872F55C3-A14A-CFFF-52D3-72FA23207E8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899132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1008080ba8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1008080ba8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hyperlink" Target="https://pin.it/mzr5bNyW9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acea.auto/fact/passenger-cars-what-they-are-and-why-they-are-so-important/" TargetMode="External"/><Relationship Id="rId5" Type="http://schemas.openxmlformats.org/officeDocument/2006/relationships/hyperlink" Target="https://www.kaggle.com/datasets/ddosad/auto-sales-data" TargetMode="External"/><Relationship Id="rId4" Type="http://schemas.openxmlformats.org/officeDocument/2006/relationships/hyperlink" Target="https://www.fbd.ie/protection-stories/car/future-of-electric-vehicles-in-ireland/#:~:text=In%202020%2C%20the%20government%20announced,zero%20carbon%20emissions%20by%20205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 amt="16000"/>
          </a:blip>
          <a:stretch>
            <a:fillRect/>
          </a:stretch>
        </p:blipFill>
        <p:spPr>
          <a:xfrm>
            <a:off x="0" y="-97100"/>
            <a:ext cx="9208873" cy="524060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5000" b="1" u="sng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 Analytics Power BI Presentation</a:t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lang="en-GB" sz="1779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Presented by: Laeeq Ur Rehman, Lisa Lucky, Jia Wen Cheng, Boon Chin Look &amp; Liam Cummins</a:t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0" y="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BAA1026 - Dr. Mathieu Mercardier</a:t>
            </a:r>
            <a:endParaRPr>
              <a:solidFill>
                <a:srgbClr val="434343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28"/>
    </mc:Choice>
    <mc:Fallback xmlns="">
      <p:transition spd="slow" advTm="3828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98850" y="461500"/>
            <a:ext cx="5052627" cy="42205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110150" y="0"/>
            <a:ext cx="3788700" cy="48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500" b="1" u="sng" dirty="0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Info on the dataset:</a:t>
            </a:r>
            <a:endParaRPr sz="2500" b="1" u="sng" dirty="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00" b="1" u="sng" dirty="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300"/>
              <a:buFont typeface="Times New Roman"/>
              <a:buChar char="●"/>
            </a:pPr>
            <a:r>
              <a:rPr lang="en-GB" sz="2100" dirty="0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2748 rows </a:t>
            </a:r>
            <a:endParaRPr sz="2100" dirty="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300"/>
              <a:buFont typeface="Times New Roman"/>
              <a:buChar char="●"/>
            </a:pPr>
            <a:r>
              <a:rPr lang="en-GB" sz="2100" dirty="0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18 columns</a:t>
            </a:r>
            <a:endParaRPr sz="2100" dirty="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300"/>
              <a:buFont typeface="Times New Roman"/>
              <a:buChar char="●"/>
            </a:pPr>
            <a:r>
              <a:rPr lang="en-GB" sz="2100" dirty="0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Automobile sales of a company. </a:t>
            </a:r>
            <a:endParaRPr sz="2100" dirty="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300"/>
              <a:buFont typeface="Times New Roman"/>
              <a:buChar char="●"/>
            </a:pPr>
            <a:r>
              <a:rPr lang="en-GB" sz="2100" dirty="0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Company consultants – Heading into 3</a:t>
            </a:r>
            <a:r>
              <a:rPr lang="en-GB" sz="2100" baseline="30000" dirty="0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rd</a:t>
            </a:r>
            <a:r>
              <a:rPr lang="en-GB" sz="2100" dirty="0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Quarter.</a:t>
            </a:r>
            <a:endParaRPr sz="2100" dirty="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300"/>
              <a:buFont typeface="Times New Roman"/>
              <a:buChar char="●"/>
            </a:pPr>
            <a:r>
              <a:rPr lang="en-GB" sz="2100" dirty="0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Good for research, insights, etc.</a:t>
            </a:r>
            <a:endParaRPr sz="2100" dirty="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 rotWithShape="1">
          <a:blip r:embed="rId4">
            <a:alphaModFix amt="72000"/>
          </a:blip>
          <a:srcRect l="13749" t="25832" r="14375" b="26249"/>
          <a:stretch/>
        </p:blipFill>
        <p:spPr>
          <a:xfrm rot="-2699959">
            <a:off x="3630570" y="561755"/>
            <a:ext cx="969139" cy="323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 rotWithShape="1">
          <a:blip r:embed="rId4">
            <a:alphaModFix amt="72000"/>
          </a:blip>
          <a:srcRect l="13749" t="25832" r="14375" b="26249"/>
          <a:stretch/>
        </p:blipFill>
        <p:spPr>
          <a:xfrm rot="-2699959">
            <a:off x="8113520" y="4220330"/>
            <a:ext cx="969139" cy="3230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>
          <a:blip r:embed="rId3">
            <a:alphaModFix amt="16000"/>
          </a:blip>
          <a:stretch>
            <a:fillRect/>
          </a:stretch>
        </p:blipFill>
        <p:spPr>
          <a:xfrm>
            <a:off x="0" y="-97100"/>
            <a:ext cx="9208873" cy="5240601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>
            <a:spLocks noGrp="1"/>
          </p:cNvSpPr>
          <p:nvPr>
            <p:ph type="subTitle" idx="1"/>
          </p:nvPr>
        </p:nvSpPr>
        <p:spPr>
          <a:xfrm>
            <a:off x="311700" y="217545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700" b="1" u="sng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Power BI Demonstration</a:t>
            </a:r>
            <a:endParaRPr sz="3700" b="1" u="sng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>
          <a:blip r:embed="rId3">
            <a:alphaModFix amt="16000"/>
          </a:blip>
          <a:stretch>
            <a:fillRect/>
          </a:stretch>
        </p:blipFill>
        <p:spPr>
          <a:xfrm>
            <a:off x="0" y="-97100"/>
            <a:ext cx="9208873" cy="5240601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>
            <a:spLocks noGrp="1"/>
          </p:cNvSpPr>
          <p:nvPr>
            <p:ph type="subTitle" idx="1"/>
          </p:nvPr>
        </p:nvSpPr>
        <p:spPr>
          <a:xfrm>
            <a:off x="311700" y="97275"/>
            <a:ext cx="8520600" cy="484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700" b="1" u="sng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Limitations faced</a:t>
            </a:r>
            <a:endParaRPr sz="3700" b="1" u="sng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700" b="1" u="sng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Times New Roman"/>
              <a:buChar char="●"/>
            </a:pPr>
            <a:r>
              <a:rPr lang="en-GB" sz="2200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“Small”, “medium” &amp; “large” not specified. </a:t>
            </a:r>
            <a:endParaRPr sz="220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Times New Roman"/>
              <a:buChar char="●"/>
            </a:pPr>
            <a:r>
              <a:rPr lang="en-GB" sz="2200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Delivery times obsolete. </a:t>
            </a:r>
            <a:endParaRPr sz="220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Times New Roman"/>
              <a:buChar char="●"/>
            </a:pPr>
            <a:r>
              <a:rPr lang="en-GB" sz="2200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Missing data/partial data missing. </a:t>
            </a:r>
            <a:endParaRPr sz="220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Times New Roman"/>
              <a:buChar char="●"/>
            </a:pPr>
            <a:r>
              <a:rPr lang="en-GB" sz="2200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USA is an outlier + no specific states mentioned (skew). </a:t>
            </a:r>
            <a:endParaRPr sz="220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Times New Roman"/>
              <a:buChar char="●"/>
            </a:pPr>
            <a:r>
              <a:rPr lang="en-GB" sz="2200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Location of shipment (from where) unknown. </a:t>
            </a:r>
            <a:endParaRPr sz="220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Times New Roman"/>
              <a:buChar char="●"/>
            </a:pPr>
            <a:r>
              <a:rPr lang="en-GB" sz="2200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MSRP = profit?</a:t>
            </a:r>
            <a:endParaRPr sz="220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17"/>
          <p:cNvPicPr preferRelativeResize="0"/>
          <p:nvPr/>
        </p:nvPicPr>
        <p:blipFill>
          <a:blip r:embed="rId3">
            <a:alphaModFix amt="16000"/>
          </a:blip>
          <a:stretch>
            <a:fillRect/>
          </a:stretch>
        </p:blipFill>
        <p:spPr>
          <a:xfrm>
            <a:off x="0" y="-97100"/>
            <a:ext cx="9208873" cy="5240601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7"/>
          <p:cNvSpPr txBox="1">
            <a:spLocks noGrp="1"/>
          </p:cNvSpPr>
          <p:nvPr>
            <p:ph type="subTitle" idx="1"/>
          </p:nvPr>
        </p:nvSpPr>
        <p:spPr>
          <a:xfrm>
            <a:off x="311700" y="97275"/>
            <a:ext cx="8520600" cy="484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700" b="1" u="sng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Recommendations</a:t>
            </a:r>
            <a:endParaRPr sz="3700" b="1" u="sng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700" b="1" u="sng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11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300"/>
              <a:buFont typeface="Times New Roman"/>
              <a:buChar char="●"/>
            </a:pPr>
            <a:r>
              <a:rPr lang="en-GB" sz="2100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Splitting funds between Europe and the US. </a:t>
            </a:r>
            <a:endParaRPr sz="210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11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300"/>
              <a:buFont typeface="Times New Roman"/>
              <a:buChar char="●"/>
            </a:pPr>
            <a:r>
              <a:rPr lang="en-GB" sz="2100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Expansion into the EU to be considered. </a:t>
            </a:r>
            <a:endParaRPr sz="210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11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300"/>
              <a:buFont typeface="Times New Roman"/>
              <a:buChar char="●"/>
            </a:pPr>
            <a:r>
              <a:rPr lang="en-GB" sz="2100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following of MSRP - set price point.</a:t>
            </a:r>
            <a:endParaRPr sz="210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11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300"/>
              <a:buFont typeface="Times New Roman"/>
              <a:buChar char="●"/>
            </a:pPr>
            <a:r>
              <a:rPr lang="en-GB" sz="2100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Consider further expansion into electric market (FBD Insurance, n.d). </a:t>
            </a:r>
            <a:endParaRPr sz="210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11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300"/>
              <a:buFont typeface="Times New Roman"/>
              <a:buChar char="●"/>
            </a:pPr>
            <a:r>
              <a:rPr lang="en-GB" sz="2100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Replicating November.</a:t>
            </a:r>
            <a:endParaRPr sz="210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11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300"/>
              <a:buFont typeface="Times New Roman"/>
              <a:buChar char="●"/>
            </a:pPr>
            <a:r>
              <a:rPr lang="en-GB" sz="2100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Add quality control to track lost orders.</a:t>
            </a:r>
            <a:endParaRPr sz="210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300"/>
              <a:buFont typeface="Times New Roman"/>
              <a:buChar char="●"/>
            </a:pPr>
            <a:r>
              <a:rPr lang="en-GB" sz="2100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Electric cars by 2030 initiative (FBD Insurance, n.d).</a:t>
            </a:r>
            <a:endParaRPr sz="210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10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4D5FBD76-1D8E-6B76-CDE6-4EDA43F14C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17">
            <a:extLst>
              <a:ext uri="{FF2B5EF4-FFF2-40B4-BE49-F238E27FC236}">
                <a16:creationId xmlns:a16="http://schemas.microsoft.com/office/drawing/2014/main" id="{06259113-8617-0192-93C1-46868403E35D}"/>
              </a:ext>
            </a:extLst>
          </p:cNvPr>
          <p:cNvPicPr preferRelativeResize="0"/>
          <p:nvPr/>
        </p:nvPicPr>
        <p:blipFill>
          <a:blip r:embed="rId3">
            <a:alphaModFix amt="16000"/>
          </a:blip>
          <a:stretch>
            <a:fillRect/>
          </a:stretch>
        </p:blipFill>
        <p:spPr>
          <a:xfrm>
            <a:off x="0" y="-97100"/>
            <a:ext cx="9208873" cy="5240601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7">
            <a:extLst>
              <a:ext uri="{FF2B5EF4-FFF2-40B4-BE49-F238E27FC236}">
                <a16:creationId xmlns:a16="http://schemas.microsoft.com/office/drawing/2014/main" id="{088DEE05-7A38-EF79-2D35-90E22A2A012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11700" y="2050253"/>
            <a:ext cx="8520600" cy="484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E" sz="3700" b="1" u="sng" dirty="0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 &amp; A</a:t>
            </a:r>
            <a:endParaRPr sz="3700" b="1" u="sng" dirty="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100" dirty="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69923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8"/>
          <p:cNvPicPr preferRelativeResize="0"/>
          <p:nvPr/>
        </p:nvPicPr>
        <p:blipFill>
          <a:blip r:embed="rId3">
            <a:alphaModFix amt="16000"/>
          </a:blip>
          <a:stretch>
            <a:fillRect/>
          </a:stretch>
        </p:blipFill>
        <p:spPr>
          <a:xfrm>
            <a:off x="0" y="-97100"/>
            <a:ext cx="9208873" cy="5240601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8"/>
          <p:cNvSpPr txBox="1">
            <a:spLocks noGrp="1"/>
          </p:cNvSpPr>
          <p:nvPr>
            <p:ph type="subTitle" idx="1"/>
          </p:nvPr>
        </p:nvSpPr>
        <p:spPr>
          <a:xfrm>
            <a:off x="311700" y="97275"/>
            <a:ext cx="8520600" cy="484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 u="sng" dirty="0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Sources</a:t>
            </a:r>
            <a:endParaRPr sz="3000" b="1" u="sng" dirty="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</a:pPr>
            <a:r>
              <a:rPr lang="en-GB" sz="1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FBD Insurance (</a:t>
            </a:r>
            <a:r>
              <a:rPr lang="en-GB" sz="1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n.d</a:t>
            </a:r>
            <a:r>
              <a:rPr lang="en-GB" sz="1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)., “</a:t>
            </a:r>
            <a:r>
              <a:rPr lang="en-GB" sz="14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will the future of electric vehicles look like in Ireland”. </a:t>
            </a:r>
            <a:r>
              <a:rPr lang="en-GB" sz="1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FBD Insurance. Available at: </a:t>
            </a:r>
            <a:r>
              <a:rPr lang="en-GB" sz="1400" u="sng" dirty="0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/>
              </a:rPr>
              <a:t>https://www.fbd.ie/protection-stories/car/future-of-electric-vehicles-in-ireland/#:~:text=In%202020%2C%20the%20government%20announced,zero%20carbon%20emissions%20by%202050</a:t>
            </a:r>
            <a:r>
              <a:rPr lang="en-GB" sz="1400" dirty="0">
                <a:solidFill>
                  <a:srgbClr val="146E1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en-GB" sz="1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[Accessed 29th October 2024]. </a:t>
            </a:r>
            <a:endParaRPr sz="1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</a:pPr>
            <a:r>
              <a:rPr lang="en-GB" sz="1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Link to dataset: </a:t>
            </a:r>
            <a:r>
              <a:rPr lang="en-GB" sz="1400" u="sng" dirty="0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5"/>
              </a:rPr>
              <a:t>https://www.kaggle.com/datasets/ddosad/auto-sales-data</a:t>
            </a:r>
            <a:r>
              <a:rPr lang="en-GB" sz="1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[Accessed 29th October 2024]..</a:t>
            </a:r>
            <a:endParaRPr sz="1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</a:pPr>
            <a:r>
              <a:rPr lang="en-GB" sz="1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Background picture: </a:t>
            </a:r>
            <a:r>
              <a:rPr lang="en-GB" sz="1400" u="sng" dirty="0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6"/>
              </a:rPr>
              <a:t>https://www.acea.auto</a:t>
            </a:r>
            <a:r>
              <a:rPr lang="en-GB" sz="14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6"/>
              </a:rPr>
              <a:t>/fact/passenger-cars-what-they-are-and-why-they-are-so-important/</a:t>
            </a:r>
            <a:r>
              <a:rPr lang="en-GB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[Accessed 29th October 2024]. </a:t>
            </a:r>
            <a:endParaRPr sz="1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</a:pPr>
            <a:r>
              <a:rPr lang="en-GB" sz="1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Tape used in second slide: </a:t>
            </a:r>
            <a:r>
              <a:rPr lang="en-GB" sz="1400" u="sng" dirty="0">
                <a:solidFill>
                  <a:schemeClr val="accent5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https://pin.it/mzr5bNyW9</a:t>
            </a:r>
            <a:r>
              <a:rPr lang="en-GB" sz="1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[Accessed 29th October 2024]. </a:t>
            </a:r>
            <a:endParaRPr sz="2100" dirty="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315</Words>
  <Application>Microsoft Macintosh PowerPoint</Application>
  <PresentationFormat>On-screen Show (16:9)</PresentationFormat>
  <Paragraphs>34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Simple Light</vt:lpstr>
      <vt:lpstr>Data Analytics Power BI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laeeq rehman</dc:creator>
  <cp:lastModifiedBy>Lisa Lucky</cp:lastModifiedBy>
  <cp:revision>2</cp:revision>
  <dcterms:modified xsi:type="dcterms:W3CDTF">2025-04-20T17:21:12Z</dcterms:modified>
</cp:coreProperties>
</file>